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303" r:id="rId3"/>
    <p:sldId id="302" r:id="rId4"/>
    <p:sldId id="301" r:id="rId5"/>
    <p:sldId id="300" r:id="rId6"/>
    <p:sldId id="297" r:id="rId7"/>
    <p:sldId id="317" r:id="rId8"/>
    <p:sldId id="299" r:id="rId9"/>
    <p:sldId id="298" r:id="rId10"/>
    <p:sldId id="304" r:id="rId11"/>
    <p:sldId id="293" r:id="rId12"/>
    <p:sldId id="287" r:id="rId13"/>
    <p:sldId id="288" r:id="rId14"/>
    <p:sldId id="256" r:id="rId15"/>
    <p:sldId id="319" r:id="rId16"/>
    <p:sldId id="318" r:id="rId17"/>
    <p:sldId id="259" r:id="rId18"/>
    <p:sldId id="314" r:id="rId19"/>
    <p:sldId id="315" r:id="rId20"/>
    <p:sldId id="316" r:id="rId21"/>
    <p:sldId id="313" r:id="rId22"/>
    <p:sldId id="312" r:id="rId23"/>
    <p:sldId id="320" r:id="rId24"/>
    <p:sldId id="321" r:id="rId25"/>
    <p:sldId id="322" r:id="rId26"/>
    <p:sldId id="258" r:id="rId27"/>
    <p:sldId id="310" r:id="rId28"/>
    <p:sldId id="311" r:id="rId29"/>
    <p:sldId id="292" r:id="rId30"/>
    <p:sldId id="305" r:id="rId31"/>
    <p:sldId id="296" r:id="rId32"/>
    <p:sldId id="294" r:id="rId33"/>
    <p:sldId id="257" r:id="rId34"/>
    <p:sldId id="260" r:id="rId35"/>
    <p:sldId id="261" r:id="rId36"/>
    <p:sldId id="263" r:id="rId37"/>
    <p:sldId id="264" r:id="rId38"/>
    <p:sldId id="262" r:id="rId39"/>
    <p:sldId id="286" r:id="rId40"/>
    <p:sldId id="285" r:id="rId41"/>
    <p:sldId id="277" r:id="rId42"/>
    <p:sldId id="278" r:id="rId43"/>
    <p:sldId id="282" r:id="rId44"/>
    <p:sldId id="280" r:id="rId45"/>
    <p:sldId id="283" r:id="rId46"/>
    <p:sldId id="281" r:id="rId47"/>
    <p:sldId id="269" r:id="rId48"/>
    <p:sldId id="267" r:id="rId49"/>
    <p:sldId id="268" r:id="rId50"/>
    <p:sldId id="273" r:id="rId51"/>
    <p:sldId id="275" r:id="rId52"/>
    <p:sldId id="276" r:id="rId53"/>
    <p:sldId id="306" r:id="rId54"/>
    <p:sldId id="308" r:id="rId55"/>
    <p:sldId id="309" r:id="rId56"/>
    <p:sldId id="307" r:id="rId57"/>
    <p:sldId id="271" r:id="rId58"/>
    <p:sldId id="284" r:id="rId59"/>
    <p:sldId id="270" r:id="rId60"/>
    <p:sldId id="274" r:id="rId61"/>
    <p:sldId id="266" r:id="rId62"/>
    <p:sldId id="26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80" autoAdjust="0"/>
  </p:normalViewPr>
  <p:slideViewPr>
    <p:cSldViewPr snapToGrid="0">
      <p:cViewPr varScale="1">
        <p:scale>
          <a:sx n="74" d="100"/>
          <a:sy n="74" d="100"/>
        </p:scale>
        <p:origin x="8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22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14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04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7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4332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7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6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9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3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7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8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0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6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FE6AEDA-8AF8-4696-BAB1-1F60CA20DFA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AAB384-2637-4D68-86C7-F290D4780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28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734"/>
            <a:ext cx="10515600" cy="1096282"/>
          </a:xfrm>
        </p:spPr>
        <p:txBody>
          <a:bodyPr>
            <a:normAutofit/>
          </a:bodyPr>
          <a:lstStyle/>
          <a:p>
            <a:r>
              <a:rPr lang="en-US" dirty="0"/>
              <a:t>Tom &amp; family – Easter @ Moms’ house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990205"/>
            <a:ext cx="8177349" cy="5561723"/>
          </a:xfrm>
        </p:spPr>
      </p:pic>
      <p:pic>
        <p:nvPicPr>
          <p:cNvPr id="5" name="1-11 Sonata No. 3 in E Major for V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154" y="1492370"/>
            <a:ext cx="4171406" cy="2409070"/>
          </a:xfrm>
        </p:spPr>
        <p:txBody>
          <a:bodyPr>
            <a:normAutofit fontScale="90000"/>
          </a:bodyPr>
          <a:lstStyle/>
          <a:p>
            <a:r>
              <a:rPr lang="en-US" dirty="0"/>
              <a:t>Lexington, Kentucky, Sept. 1989. Kenwood wins  TOBA Award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2" y="244066"/>
            <a:ext cx="4705744" cy="6472239"/>
          </a:xfrm>
        </p:spPr>
      </p:pic>
    </p:spTree>
    <p:extLst>
      <p:ext uri="{BB962C8B-B14F-4D97-AF65-F5344CB8AC3E}">
        <p14:creationId xmlns:p14="http://schemas.microsoft.com/office/powerpoint/2010/main" val="19413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5198382"/>
            <a:ext cx="2610393" cy="981982"/>
          </a:xfrm>
        </p:spPr>
        <p:txBody>
          <a:bodyPr>
            <a:normAutofit/>
          </a:bodyPr>
          <a:lstStyle/>
          <a:p>
            <a:r>
              <a:rPr lang="en-US" dirty="0"/>
              <a:t>Tom 1992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93" y="209276"/>
            <a:ext cx="4728755" cy="6557740"/>
          </a:xfrm>
        </p:spPr>
      </p:pic>
    </p:spTree>
    <p:extLst>
      <p:ext uri="{BB962C8B-B14F-4D97-AF65-F5344CB8AC3E}">
        <p14:creationId xmlns:p14="http://schemas.microsoft.com/office/powerpoint/2010/main" val="6061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5311" y="1508760"/>
            <a:ext cx="5254576" cy="1941805"/>
          </a:xfrm>
        </p:spPr>
        <p:txBody>
          <a:bodyPr>
            <a:normAutofit fontScale="90000"/>
          </a:bodyPr>
          <a:lstStyle/>
          <a:p>
            <a:r>
              <a:rPr lang="en-US" dirty="0"/>
              <a:t>Las Vegas – 1993, Tom &amp; Robb @Excalibur Hotel “The King”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" y="190500"/>
            <a:ext cx="4717764" cy="6558333"/>
          </a:xfrm>
        </p:spPr>
      </p:pic>
    </p:spTree>
    <p:extLst>
      <p:ext uri="{BB962C8B-B14F-4D97-AF65-F5344CB8AC3E}">
        <p14:creationId xmlns:p14="http://schemas.microsoft.com/office/powerpoint/2010/main" val="25133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4" y="2104846"/>
            <a:ext cx="4212771" cy="2165230"/>
          </a:xfrm>
        </p:spPr>
        <p:txBody>
          <a:bodyPr>
            <a:normAutofit/>
          </a:bodyPr>
          <a:lstStyle/>
          <a:p>
            <a:r>
              <a:rPr lang="en-US" dirty="0"/>
              <a:t>Gulfstream Park, Fl. March 1995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57" y="270193"/>
            <a:ext cx="4673962" cy="6426698"/>
          </a:xfrm>
        </p:spPr>
      </p:pic>
    </p:spTree>
    <p:extLst>
      <p:ext uri="{BB962C8B-B14F-4D97-AF65-F5344CB8AC3E}">
        <p14:creationId xmlns:p14="http://schemas.microsoft.com/office/powerpoint/2010/main" val="23183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5962" y="169628"/>
            <a:ext cx="4608642" cy="2064613"/>
          </a:xfrm>
        </p:spPr>
        <p:txBody>
          <a:bodyPr>
            <a:normAutofit fontScale="90000"/>
          </a:bodyPr>
          <a:lstStyle/>
          <a:p>
            <a:br>
              <a:rPr lang="en-US" sz="2400" b="1" dirty="0"/>
            </a:br>
            <a:br>
              <a:rPr lang="en-US" sz="2400" b="1" dirty="0"/>
            </a:br>
            <a:r>
              <a:rPr lang="en-US" sz="2800" b="1" dirty="0"/>
              <a:t>Prime Meridian wins Texas Turf Challenge, Lone Star Park, May 24, 1998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8" y="169628"/>
            <a:ext cx="4002024" cy="65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434" y="365125"/>
            <a:ext cx="6137366" cy="37279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Tom &amp; Diane’s Wedding</a:t>
            </a:r>
            <a:br>
              <a:rPr lang="en-US" dirty="0"/>
            </a:br>
            <a:r>
              <a:rPr lang="en-US" dirty="0"/>
              <a:t>October 9, 1999</a:t>
            </a:r>
            <a:br>
              <a:rPr lang="en-US" dirty="0"/>
            </a:br>
            <a:r>
              <a:rPr lang="en-US" dirty="0"/>
              <a:t>foundry </a:t>
            </a:r>
            <a:r>
              <a:rPr lang="en-US" dirty="0" err="1"/>
              <a:t>u.m</a:t>
            </a:r>
            <a:r>
              <a:rPr lang="en-US" dirty="0"/>
              <a:t>. church</a:t>
            </a:r>
            <a:br>
              <a:rPr lang="en-US" dirty="0"/>
            </a:br>
            <a:r>
              <a:rPr lang="en-US" dirty="0"/>
              <a:t>Washington, </a:t>
            </a:r>
            <a:r>
              <a:rPr lang="en-US" dirty="0" err="1"/>
              <a:t>d.c.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8" y="269421"/>
            <a:ext cx="4929655" cy="6406380"/>
          </a:xfrm>
        </p:spPr>
      </p:pic>
    </p:spTree>
    <p:extLst>
      <p:ext uri="{BB962C8B-B14F-4D97-AF65-F5344CB8AC3E}">
        <p14:creationId xmlns:p14="http://schemas.microsoft.com/office/powerpoint/2010/main" val="14266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156" y="365125"/>
            <a:ext cx="5525643" cy="37279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Puerto Plata wins Golden Poppy Handicap. Berkeley, Ca. 12-9-2000.  Tom crouches to get in photo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2" y="135958"/>
            <a:ext cx="5689365" cy="6550592"/>
          </a:xfrm>
        </p:spPr>
      </p:pic>
    </p:spTree>
    <p:extLst>
      <p:ext uri="{BB962C8B-B14F-4D97-AF65-F5344CB8AC3E}">
        <p14:creationId xmlns:p14="http://schemas.microsoft.com/office/powerpoint/2010/main" val="24753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0344"/>
            <a:ext cx="9144000" cy="516835"/>
          </a:xfrm>
        </p:spPr>
        <p:txBody>
          <a:bodyPr>
            <a:normAutofit/>
          </a:bodyPr>
          <a:lstStyle/>
          <a:p>
            <a:r>
              <a:rPr lang="en-US" sz="2400" b="1" dirty="0"/>
              <a:t>Ian Quinlan’s wedding - May, 2006, Vermont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46205"/>
            <a:ext cx="9144000" cy="56454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3" y="946204"/>
            <a:ext cx="9240253" cy="59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/>
          </a:bodyPr>
          <a:lstStyle/>
          <a:p>
            <a:r>
              <a:rPr lang="en-US" dirty="0" err="1"/>
              <a:t>Skylands</a:t>
            </a:r>
            <a:r>
              <a:rPr lang="en-US" dirty="0"/>
              <a:t> Park, N.J. – May 2006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7" y="685799"/>
            <a:ext cx="8874022" cy="5916015"/>
          </a:xfrm>
        </p:spPr>
      </p:pic>
    </p:spTree>
    <p:extLst>
      <p:ext uri="{BB962C8B-B14F-4D97-AF65-F5344CB8AC3E}">
        <p14:creationId xmlns:p14="http://schemas.microsoft.com/office/powerpoint/2010/main" val="19542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/>
          </a:bodyPr>
          <a:lstStyle/>
          <a:p>
            <a:r>
              <a:rPr lang="en-US" dirty="0" err="1"/>
              <a:t>Skylands</a:t>
            </a:r>
            <a:r>
              <a:rPr lang="en-US" dirty="0"/>
              <a:t> Park, N.J. – May 2006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2" y="772889"/>
            <a:ext cx="8925199" cy="5950132"/>
          </a:xfrm>
        </p:spPr>
      </p:pic>
    </p:spTree>
    <p:extLst>
      <p:ext uri="{BB962C8B-B14F-4D97-AF65-F5344CB8AC3E}">
        <p14:creationId xmlns:p14="http://schemas.microsoft.com/office/powerpoint/2010/main" val="16112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890" y="0"/>
            <a:ext cx="7019110" cy="4685211"/>
          </a:xfrm>
        </p:spPr>
        <p:txBody>
          <a:bodyPr>
            <a:normAutofit/>
          </a:bodyPr>
          <a:lstStyle/>
          <a:p>
            <a:r>
              <a:rPr lang="en-US" dirty="0"/>
              <a:t>Tom, Robb, Allen &amp; The Mov. </a:t>
            </a:r>
            <a:br>
              <a:rPr lang="en-US" dirty="0"/>
            </a:br>
            <a:r>
              <a:rPr lang="en-US" dirty="0"/>
              <a:t>Atlantic City, Sept. 1982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82006"/>
            <a:ext cx="4824548" cy="6639497"/>
          </a:xfrm>
        </p:spPr>
      </p:pic>
    </p:spTree>
    <p:extLst>
      <p:ext uri="{BB962C8B-B14F-4D97-AF65-F5344CB8AC3E}">
        <p14:creationId xmlns:p14="http://schemas.microsoft.com/office/powerpoint/2010/main" val="8965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/>
          </a:bodyPr>
          <a:lstStyle/>
          <a:p>
            <a:r>
              <a:rPr lang="en-US" dirty="0" err="1"/>
              <a:t>Skylands</a:t>
            </a:r>
            <a:r>
              <a:rPr lang="en-US" dirty="0"/>
              <a:t> Park, N.J. – May 2006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2" y="685799"/>
            <a:ext cx="8997122" cy="5998081"/>
          </a:xfrm>
        </p:spPr>
      </p:pic>
    </p:spTree>
    <p:extLst>
      <p:ext uri="{BB962C8B-B14F-4D97-AF65-F5344CB8AC3E}">
        <p14:creationId xmlns:p14="http://schemas.microsoft.com/office/powerpoint/2010/main" val="179719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91" y="1"/>
            <a:ext cx="11057709" cy="849086"/>
          </a:xfrm>
        </p:spPr>
        <p:txBody>
          <a:bodyPr>
            <a:normAutofit fontScale="90000"/>
          </a:bodyPr>
          <a:lstStyle/>
          <a:p>
            <a:r>
              <a:rPr lang="en-US" dirty="0"/>
              <a:t>Grounds for Sculpture, Hamilton, NJ. – June 2007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83" y="685799"/>
            <a:ext cx="8096067" cy="6072051"/>
          </a:xfrm>
        </p:spPr>
      </p:pic>
    </p:spTree>
    <p:extLst>
      <p:ext uri="{BB962C8B-B14F-4D97-AF65-F5344CB8AC3E}">
        <p14:creationId xmlns:p14="http://schemas.microsoft.com/office/powerpoint/2010/main" val="40229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0"/>
            <a:ext cx="3265714" cy="5216433"/>
          </a:xfrm>
        </p:spPr>
        <p:txBody>
          <a:bodyPr>
            <a:normAutofit/>
          </a:bodyPr>
          <a:lstStyle/>
          <a:p>
            <a:r>
              <a:rPr lang="en-US" dirty="0"/>
              <a:t>Grounds for Sculpture, Hamilton, NJ. – June 2007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6" y="224245"/>
            <a:ext cx="8361543" cy="6271158"/>
          </a:xfrm>
        </p:spPr>
      </p:pic>
    </p:spTree>
    <p:extLst>
      <p:ext uri="{BB962C8B-B14F-4D97-AF65-F5344CB8AC3E}">
        <p14:creationId xmlns:p14="http://schemas.microsoft.com/office/powerpoint/2010/main" val="34235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54" y="5677989"/>
            <a:ext cx="10985274" cy="1074056"/>
          </a:xfrm>
        </p:spPr>
        <p:txBody>
          <a:bodyPr/>
          <a:lstStyle/>
          <a:p>
            <a:r>
              <a:rPr lang="en-US" dirty="0"/>
              <a:t>Grounds for sculpture – September 2007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226120"/>
            <a:ext cx="8058183" cy="5660874"/>
          </a:xfrm>
        </p:spPr>
      </p:pic>
    </p:spTree>
    <p:extLst>
      <p:ext uri="{BB962C8B-B14F-4D97-AF65-F5344CB8AC3E}">
        <p14:creationId xmlns:p14="http://schemas.microsoft.com/office/powerpoint/2010/main" val="8736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862" y="1542870"/>
            <a:ext cx="6130835" cy="33774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Grounds for sculpture September 2007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0" y="311330"/>
            <a:ext cx="5202340" cy="6242809"/>
          </a:xfrm>
        </p:spPr>
      </p:pic>
    </p:spTree>
    <p:extLst>
      <p:ext uri="{BB962C8B-B14F-4D97-AF65-F5344CB8AC3E}">
        <p14:creationId xmlns:p14="http://schemas.microsoft.com/office/powerpoint/2010/main" val="5649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41" y="5817326"/>
            <a:ext cx="8534400" cy="978261"/>
          </a:xfrm>
        </p:spPr>
        <p:txBody>
          <a:bodyPr/>
          <a:lstStyle/>
          <a:p>
            <a:r>
              <a:rPr lang="en-US" dirty="0"/>
              <a:t>Hallandale, FL – February 2008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6" y="170730"/>
            <a:ext cx="7906808" cy="5646596"/>
          </a:xfrm>
        </p:spPr>
      </p:pic>
    </p:spTree>
    <p:extLst>
      <p:ext uri="{BB962C8B-B14F-4D97-AF65-F5344CB8AC3E}">
        <p14:creationId xmlns:p14="http://schemas.microsoft.com/office/powerpoint/2010/main" val="34617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5661" y="5760719"/>
            <a:ext cx="5634447" cy="879187"/>
          </a:xfrm>
        </p:spPr>
        <p:txBody>
          <a:bodyPr>
            <a:normAutofit/>
          </a:bodyPr>
          <a:lstStyle/>
          <a:p>
            <a:r>
              <a:rPr lang="en-US" sz="2800" b="1" dirty="0"/>
              <a:t>Washington D.C., April, 2008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" y="179850"/>
            <a:ext cx="5645876" cy="64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/>
          </a:bodyPr>
          <a:lstStyle/>
          <a:p>
            <a:r>
              <a:rPr lang="en-US" dirty="0"/>
              <a:t>Monmouth Park, N.J. – July 2009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3" y="849313"/>
            <a:ext cx="7693119" cy="5734002"/>
          </a:xfrm>
        </p:spPr>
      </p:pic>
    </p:spTree>
    <p:extLst>
      <p:ext uri="{BB962C8B-B14F-4D97-AF65-F5344CB8AC3E}">
        <p14:creationId xmlns:p14="http://schemas.microsoft.com/office/powerpoint/2010/main" val="13715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/>
          </a:bodyPr>
          <a:lstStyle/>
          <a:p>
            <a:r>
              <a:rPr lang="en-US" dirty="0"/>
              <a:t>Monmouth Park – July 2009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53" y="685799"/>
            <a:ext cx="8041132" cy="5993675"/>
          </a:xfrm>
        </p:spPr>
      </p:pic>
    </p:spTree>
    <p:extLst>
      <p:ext uri="{BB962C8B-B14F-4D97-AF65-F5344CB8AC3E}">
        <p14:creationId xmlns:p14="http://schemas.microsoft.com/office/powerpoint/2010/main" val="22965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 fontScale="90000"/>
          </a:bodyPr>
          <a:lstStyle/>
          <a:p>
            <a:r>
              <a:rPr lang="en-US" dirty="0"/>
              <a:t>Puerto Vallarta, Mexico – New Years 1/1/2010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001713"/>
            <a:ext cx="7677149" cy="5757862"/>
          </a:xfrm>
        </p:spPr>
      </p:pic>
    </p:spTree>
    <p:extLst>
      <p:ext uri="{BB962C8B-B14F-4D97-AF65-F5344CB8AC3E}">
        <p14:creationId xmlns:p14="http://schemas.microsoft.com/office/powerpoint/2010/main" val="19261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1671411"/>
            <a:ext cx="4534989" cy="230840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Ft. Lauderdale, Fl. 1983. silly photos of tom at bedtime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37" y="121285"/>
            <a:ext cx="4911633" cy="6758599"/>
          </a:xfrm>
        </p:spPr>
      </p:pic>
    </p:spTree>
    <p:extLst>
      <p:ext uri="{BB962C8B-B14F-4D97-AF65-F5344CB8AC3E}">
        <p14:creationId xmlns:p14="http://schemas.microsoft.com/office/powerpoint/2010/main" val="24531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 fontScale="90000"/>
          </a:bodyPr>
          <a:lstStyle/>
          <a:p>
            <a:r>
              <a:rPr lang="en-US" dirty="0"/>
              <a:t>Puerto Vallarta, Mexico – New Years 1/1/2010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5" y="849087"/>
            <a:ext cx="7786778" cy="5840084"/>
          </a:xfrm>
        </p:spPr>
      </p:pic>
    </p:spTree>
    <p:extLst>
      <p:ext uri="{BB962C8B-B14F-4D97-AF65-F5344CB8AC3E}">
        <p14:creationId xmlns:p14="http://schemas.microsoft.com/office/powerpoint/2010/main" val="31131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17" y="1043395"/>
            <a:ext cx="3481251" cy="44604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Tom &amp; Diane,  Linville falls Circa 2010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08" y="166221"/>
            <a:ext cx="3906012" cy="6432477"/>
          </a:xfrm>
        </p:spPr>
      </p:pic>
    </p:spTree>
    <p:extLst>
      <p:ext uri="{BB962C8B-B14F-4D97-AF65-F5344CB8AC3E}">
        <p14:creationId xmlns:p14="http://schemas.microsoft.com/office/powerpoint/2010/main" val="9411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470" y="138793"/>
            <a:ext cx="5956662" cy="48076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Tom &amp; Merriweather @ </a:t>
            </a:r>
            <a:r>
              <a:rPr lang="en-US" dirty="0" err="1"/>
              <a:t>Wolly</a:t>
            </a:r>
            <a:r>
              <a:rPr lang="en-US" dirty="0"/>
              <a:t> worm festival, banner elk, </a:t>
            </a:r>
            <a:r>
              <a:rPr lang="en-US" dirty="0" err="1"/>
              <a:t>n.c.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circa 2010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201446"/>
            <a:ext cx="4336869" cy="6413444"/>
          </a:xfrm>
        </p:spPr>
      </p:pic>
    </p:spTree>
    <p:extLst>
      <p:ext uri="{BB962C8B-B14F-4D97-AF65-F5344CB8AC3E}">
        <p14:creationId xmlns:p14="http://schemas.microsoft.com/office/powerpoint/2010/main" val="28526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120" y="655608"/>
            <a:ext cx="4680268" cy="3379363"/>
          </a:xfrm>
        </p:spPr>
        <p:txBody>
          <a:bodyPr>
            <a:normAutofit/>
          </a:bodyPr>
          <a:lstStyle/>
          <a:p>
            <a:r>
              <a:rPr lang="en-US" dirty="0"/>
              <a:t>A night of dancing at </a:t>
            </a:r>
            <a:r>
              <a:rPr lang="en-US" dirty="0" err="1"/>
              <a:t>Opa</a:t>
            </a:r>
            <a:r>
              <a:rPr lang="en-US" dirty="0"/>
              <a:t> Greek Restaurant, Hollywood, Fl. March, 2010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7" y="218940"/>
            <a:ext cx="4065388" cy="6419637"/>
          </a:xfrm>
        </p:spPr>
      </p:pic>
    </p:spTree>
    <p:extLst>
      <p:ext uri="{BB962C8B-B14F-4D97-AF65-F5344CB8AC3E}">
        <p14:creationId xmlns:p14="http://schemas.microsoft.com/office/powerpoint/2010/main" val="3500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0344"/>
            <a:ext cx="9144000" cy="516835"/>
          </a:xfrm>
        </p:spPr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46205"/>
            <a:ext cx="9144000" cy="56454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0344"/>
            <a:ext cx="9144000" cy="516835"/>
          </a:xfrm>
        </p:spPr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46205"/>
            <a:ext cx="9144000" cy="56454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0344"/>
            <a:ext cx="9144000" cy="516835"/>
          </a:xfrm>
        </p:spPr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46205"/>
            <a:ext cx="9144000" cy="56454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0344"/>
            <a:ext cx="9144000" cy="516835"/>
          </a:xfrm>
        </p:spPr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46205"/>
            <a:ext cx="9144000" cy="56454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0344"/>
            <a:ext cx="9144000" cy="516835"/>
          </a:xfrm>
        </p:spPr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46205"/>
            <a:ext cx="9144000" cy="56454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817" y="72087"/>
            <a:ext cx="9365479" cy="1164564"/>
          </a:xfrm>
        </p:spPr>
        <p:txBody>
          <a:bodyPr>
            <a:normAutofit fontScale="90000"/>
          </a:bodyPr>
          <a:lstStyle/>
          <a:p>
            <a:r>
              <a:rPr lang="en-US" dirty="0"/>
              <a:t>Monmouth Park, N.J Paddock, May 2010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6" y="1184396"/>
            <a:ext cx="7274728" cy="5454743"/>
          </a:xfrm>
        </p:spPr>
      </p:pic>
    </p:spTree>
    <p:extLst>
      <p:ext uri="{BB962C8B-B14F-4D97-AF65-F5344CB8AC3E}">
        <p14:creationId xmlns:p14="http://schemas.microsoft.com/office/powerpoint/2010/main" val="40574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55" y="2873194"/>
            <a:ext cx="6172200" cy="483961"/>
          </a:xfrm>
        </p:spPr>
        <p:txBody>
          <a:bodyPr>
            <a:normAutofit fontScale="90000"/>
          </a:bodyPr>
          <a:lstStyle/>
          <a:p>
            <a:r>
              <a:rPr lang="en-US" dirty="0"/>
              <a:t>Atlantic City, June 1983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11" y="78601"/>
            <a:ext cx="4880511" cy="6710703"/>
          </a:xfrm>
        </p:spPr>
      </p:pic>
    </p:spTree>
    <p:extLst>
      <p:ext uri="{BB962C8B-B14F-4D97-AF65-F5344CB8AC3E}">
        <p14:creationId xmlns:p14="http://schemas.microsoft.com/office/powerpoint/2010/main" val="17529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81" y="5512526"/>
            <a:ext cx="11873548" cy="1222102"/>
          </a:xfrm>
        </p:spPr>
        <p:txBody>
          <a:bodyPr>
            <a:normAutofit/>
          </a:bodyPr>
          <a:lstStyle/>
          <a:p>
            <a:r>
              <a:rPr lang="en-US" sz="3200" dirty="0"/>
              <a:t>Memorial Day weekend 2010 – Liberty Park, New Jersey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73" y="97971"/>
            <a:ext cx="7630023" cy="5722518"/>
          </a:xfrm>
        </p:spPr>
      </p:pic>
    </p:spTree>
    <p:extLst>
      <p:ext uri="{BB962C8B-B14F-4D97-AF65-F5344CB8AC3E}">
        <p14:creationId xmlns:p14="http://schemas.microsoft.com/office/powerpoint/2010/main" val="17994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1" y="5288521"/>
            <a:ext cx="8886508" cy="1507067"/>
          </a:xfrm>
        </p:spPr>
        <p:txBody>
          <a:bodyPr/>
          <a:lstStyle/>
          <a:p>
            <a:r>
              <a:rPr lang="en-US" dirty="0"/>
              <a:t>Memorial Day weekend 2010 -  NYC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232954"/>
            <a:ext cx="7282257" cy="5460388"/>
          </a:xfrm>
        </p:spPr>
      </p:pic>
    </p:spTree>
    <p:extLst>
      <p:ext uri="{BB962C8B-B14F-4D97-AF65-F5344CB8AC3E}">
        <p14:creationId xmlns:p14="http://schemas.microsoft.com/office/powerpoint/2010/main" val="14792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72" y="5350933"/>
            <a:ext cx="8534400" cy="1507067"/>
          </a:xfrm>
        </p:spPr>
        <p:txBody>
          <a:bodyPr/>
          <a:lstStyle/>
          <a:p>
            <a:r>
              <a:rPr lang="en-US" dirty="0"/>
              <a:t>Memorial Day weekend 2010 - NYC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" y="198119"/>
            <a:ext cx="7491263" cy="5617105"/>
          </a:xfrm>
        </p:spPr>
      </p:pic>
    </p:spTree>
    <p:extLst>
      <p:ext uri="{BB962C8B-B14F-4D97-AF65-F5344CB8AC3E}">
        <p14:creationId xmlns:p14="http://schemas.microsoft.com/office/powerpoint/2010/main" val="21310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321" y="124338"/>
            <a:ext cx="8534400" cy="1347411"/>
          </a:xfrm>
        </p:spPr>
        <p:txBody>
          <a:bodyPr/>
          <a:lstStyle/>
          <a:p>
            <a:r>
              <a:rPr lang="en-US" dirty="0"/>
              <a:t>Memorial Day weekend 2010 - NYC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3" y="1260565"/>
            <a:ext cx="7300854" cy="5474333"/>
          </a:xfrm>
        </p:spPr>
      </p:pic>
    </p:spTree>
    <p:extLst>
      <p:ext uri="{BB962C8B-B14F-4D97-AF65-F5344CB8AC3E}">
        <p14:creationId xmlns:p14="http://schemas.microsoft.com/office/powerpoint/2010/main" val="15129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933" y="228840"/>
            <a:ext cx="8534400" cy="1507067"/>
          </a:xfrm>
        </p:spPr>
        <p:txBody>
          <a:bodyPr/>
          <a:lstStyle/>
          <a:p>
            <a:r>
              <a:rPr lang="en-US" dirty="0"/>
              <a:t>Memorial Day weekend 2010 - NYC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25" y="1391194"/>
            <a:ext cx="7087567" cy="5314406"/>
          </a:xfrm>
        </p:spPr>
      </p:pic>
    </p:spTree>
    <p:extLst>
      <p:ext uri="{BB962C8B-B14F-4D97-AF65-F5344CB8AC3E}">
        <p14:creationId xmlns:p14="http://schemas.microsoft.com/office/powerpoint/2010/main" val="17349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646" y="5140475"/>
            <a:ext cx="8534400" cy="1507067"/>
          </a:xfrm>
        </p:spPr>
        <p:txBody>
          <a:bodyPr/>
          <a:lstStyle/>
          <a:p>
            <a:r>
              <a:rPr lang="en-US" dirty="0"/>
              <a:t>Memorial Day weekend 2010 - NYC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43" y="163285"/>
            <a:ext cx="7212588" cy="5408149"/>
          </a:xfrm>
        </p:spPr>
      </p:pic>
    </p:spTree>
    <p:extLst>
      <p:ext uri="{BB962C8B-B14F-4D97-AF65-F5344CB8AC3E}">
        <p14:creationId xmlns:p14="http://schemas.microsoft.com/office/powerpoint/2010/main" val="17456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5131767"/>
            <a:ext cx="8534400" cy="1507067"/>
          </a:xfrm>
        </p:spPr>
        <p:txBody>
          <a:bodyPr/>
          <a:lstStyle/>
          <a:p>
            <a:r>
              <a:rPr lang="en-US" dirty="0"/>
              <a:t>Memorial Day weekend 2010 - NYC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9" y="191283"/>
            <a:ext cx="7219405" cy="5414554"/>
          </a:xfrm>
        </p:spPr>
      </p:pic>
    </p:spTree>
    <p:extLst>
      <p:ext uri="{BB962C8B-B14F-4D97-AF65-F5344CB8AC3E}">
        <p14:creationId xmlns:p14="http://schemas.microsoft.com/office/powerpoint/2010/main" val="4352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601" y="5192726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Hermosillo in winner’s circle 2011 Hesse Handicap, Monmouth Park, N.J.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46" y="0"/>
            <a:ext cx="6923636" cy="5192726"/>
          </a:xfrm>
        </p:spPr>
      </p:pic>
    </p:spTree>
    <p:extLst>
      <p:ext uri="{BB962C8B-B14F-4D97-AF65-F5344CB8AC3E}">
        <p14:creationId xmlns:p14="http://schemas.microsoft.com/office/powerpoint/2010/main" val="3495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40" y="5140475"/>
            <a:ext cx="937418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Monmouth Park Parterre Box after </a:t>
            </a:r>
            <a:r>
              <a:rPr lang="en-US" dirty="0" err="1"/>
              <a:t>Hermosillos</a:t>
            </a:r>
            <a:r>
              <a:rPr lang="en-US" dirty="0"/>
              <a:t>’ win in 2011 Hesse Handicap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69" y="165157"/>
            <a:ext cx="6502808" cy="4877106"/>
          </a:xfrm>
        </p:spPr>
      </p:pic>
    </p:spTree>
    <p:extLst>
      <p:ext uri="{BB962C8B-B14F-4D97-AF65-F5344CB8AC3E}">
        <p14:creationId xmlns:p14="http://schemas.microsoft.com/office/powerpoint/2010/main" val="20230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3" y="517530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n-US" dirty="0"/>
              <a:t>Accepting Hermosillo’s award as 2011 New Jersey horse of the year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3" y="165558"/>
            <a:ext cx="9025779" cy="5077001"/>
          </a:xfrm>
        </p:spPr>
      </p:pic>
    </p:spTree>
    <p:extLst>
      <p:ext uri="{BB962C8B-B14F-4D97-AF65-F5344CB8AC3E}">
        <p14:creationId xmlns:p14="http://schemas.microsoft.com/office/powerpoint/2010/main" val="33745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4" y="1706880"/>
            <a:ext cx="6905897" cy="28215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Spring,1986 - Robb’s 1</a:t>
            </a:r>
            <a:r>
              <a:rPr lang="en-US" baseline="30000" dirty="0"/>
              <a:t>st</a:t>
            </a:r>
            <a:r>
              <a:rPr lang="en-US" dirty="0"/>
              <a:t> Fl. home 904 Avocado Isle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4" y="87313"/>
            <a:ext cx="4887881" cy="6725136"/>
          </a:xfrm>
        </p:spPr>
      </p:pic>
    </p:spTree>
    <p:extLst>
      <p:ext uri="{BB962C8B-B14F-4D97-AF65-F5344CB8AC3E}">
        <p14:creationId xmlns:p14="http://schemas.microsoft.com/office/powerpoint/2010/main" val="19721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8377"/>
            <a:ext cx="11970521" cy="687977"/>
          </a:xfrm>
        </p:spPr>
        <p:txBody>
          <a:bodyPr>
            <a:normAutofit/>
          </a:bodyPr>
          <a:lstStyle/>
          <a:p>
            <a:r>
              <a:rPr lang="en-US" sz="2800" dirty="0"/>
              <a:t>Fuego Mi Amor 2 weeks old at Daydream Farm, March, 2012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7" y="830221"/>
            <a:ext cx="8839200" cy="5892800"/>
          </a:xfrm>
        </p:spPr>
      </p:pic>
    </p:spTree>
    <p:extLst>
      <p:ext uri="{BB962C8B-B14F-4D97-AF65-F5344CB8AC3E}">
        <p14:creationId xmlns:p14="http://schemas.microsoft.com/office/powerpoint/2010/main" val="10973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5695406"/>
            <a:ext cx="11434354" cy="1030513"/>
          </a:xfrm>
        </p:spPr>
        <p:txBody>
          <a:bodyPr/>
          <a:lstStyle/>
          <a:p>
            <a:r>
              <a:rPr lang="en-US" dirty="0"/>
              <a:t>Limo outside Belmont Stakes, June 2012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26" y="60976"/>
            <a:ext cx="7620000" cy="5715001"/>
          </a:xfrm>
        </p:spPr>
      </p:pic>
    </p:spTree>
    <p:extLst>
      <p:ext uri="{BB962C8B-B14F-4D97-AF65-F5344CB8AC3E}">
        <p14:creationId xmlns:p14="http://schemas.microsoft.com/office/powerpoint/2010/main" val="20968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527" y="6027785"/>
            <a:ext cx="8534400" cy="830215"/>
          </a:xfrm>
        </p:spPr>
        <p:txBody>
          <a:bodyPr/>
          <a:lstStyle/>
          <a:p>
            <a:pPr algn="ctr"/>
            <a:r>
              <a:rPr lang="en-US" dirty="0"/>
              <a:t>Belmont Stakes, N.Y., June 2012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27" y="122387"/>
            <a:ext cx="7873863" cy="5905398"/>
          </a:xfrm>
        </p:spPr>
      </p:pic>
    </p:spTree>
    <p:extLst>
      <p:ext uri="{BB962C8B-B14F-4D97-AF65-F5344CB8AC3E}">
        <p14:creationId xmlns:p14="http://schemas.microsoft.com/office/powerpoint/2010/main" val="35596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0" y="0"/>
            <a:ext cx="2819400" cy="558219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Haskell weekend July 2012,</a:t>
            </a:r>
            <a:br>
              <a:rPr lang="en-US" sz="3600" dirty="0"/>
            </a:br>
            <a:r>
              <a:rPr lang="en-US" sz="3600" dirty="0"/>
              <a:t> in front of 705 Grand Ave., Asbury Park, N.J.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3" y="170043"/>
            <a:ext cx="8071473" cy="6457179"/>
          </a:xfrm>
        </p:spPr>
      </p:pic>
    </p:spTree>
    <p:extLst>
      <p:ext uri="{BB962C8B-B14F-4D97-AF65-F5344CB8AC3E}">
        <p14:creationId xmlns:p14="http://schemas.microsoft.com/office/powerpoint/2010/main" val="15057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 fontScale="90000"/>
          </a:bodyPr>
          <a:lstStyle/>
          <a:p>
            <a:r>
              <a:rPr lang="en-US" dirty="0"/>
              <a:t>Haskell weekend July 2012 – 705 Grand Ave.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737843"/>
            <a:ext cx="7414101" cy="5931282"/>
          </a:xfrm>
        </p:spPr>
      </p:pic>
    </p:spTree>
    <p:extLst>
      <p:ext uri="{BB962C8B-B14F-4D97-AF65-F5344CB8AC3E}">
        <p14:creationId xmlns:p14="http://schemas.microsoft.com/office/powerpoint/2010/main" val="26051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576" y="1"/>
            <a:ext cx="10056223" cy="849086"/>
          </a:xfrm>
        </p:spPr>
        <p:txBody>
          <a:bodyPr>
            <a:normAutofit fontScale="90000"/>
          </a:bodyPr>
          <a:lstStyle/>
          <a:p>
            <a:r>
              <a:rPr lang="en-US" dirty="0"/>
              <a:t>Haskell day @Monmouth Park, N.J. - July 2012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1" y="849312"/>
            <a:ext cx="7766715" cy="5825037"/>
          </a:xfrm>
        </p:spPr>
      </p:pic>
    </p:spTree>
    <p:extLst>
      <p:ext uri="{BB962C8B-B14F-4D97-AF65-F5344CB8AC3E}">
        <p14:creationId xmlns:p14="http://schemas.microsoft.com/office/powerpoint/2010/main" val="36646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908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Haskell day @ Monmouth July 2012 </a:t>
            </a:r>
            <a:br>
              <a:rPr lang="en-US" sz="3600" dirty="0"/>
            </a:br>
            <a:r>
              <a:rPr lang="en-US" sz="3600" dirty="0"/>
              <a:t>Great day - </a:t>
            </a:r>
            <a:r>
              <a:rPr lang="en-US" dirty="0"/>
              <a:t>Oddly sour faces!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27" y="849313"/>
            <a:ext cx="7866440" cy="5899830"/>
          </a:xfrm>
        </p:spPr>
      </p:pic>
    </p:spTree>
    <p:extLst>
      <p:ext uri="{BB962C8B-B14F-4D97-AF65-F5344CB8AC3E}">
        <p14:creationId xmlns:p14="http://schemas.microsoft.com/office/powerpoint/2010/main" val="23266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840" y="191587"/>
            <a:ext cx="2391092" cy="48187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Michael With Us  Calder Derby, Miami, Florida April 2013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2" y="191587"/>
            <a:ext cx="8615681" cy="6461762"/>
          </a:xfrm>
        </p:spPr>
      </p:pic>
    </p:spTree>
    <p:extLst>
      <p:ext uri="{BB962C8B-B14F-4D97-AF65-F5344CB8AC3E}">
        <p14:creationId xmlns:p14="http://schemas.microsoft.com/office/powerpoint/2010/main" val="6449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5913120"/>
            <a:ext cx="11582400" cy="94488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Winning tickets – Monmouth Park parterre box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7" y="217714"/>
            <a:ext cx="7514389" cy="5634446"/>
          </a:xfrm>
        </p:spPr>
      </p:pic>
    </p:spTree>
    <p:extLst>
      <p:ext uri="{BB962C8B-B14F-4D97-AF65-F5344CB8AC3E}">
        <p14:creationId xmlns:p14="http://schemas.microsoft.com/office/powerpoint/2010/main" val="22784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5262"/>
            <a:ext cx="4915399" cy="511822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Titanium Jo  </a:t>
            </a:r>
            <a:br>
              <a:rPr lang="en-US" dirty="0"/>
            </a:br>
            <a:r>
              <a:rPr lang="en-US" dirty="0"/>
              <a:t>Miss Grillo Stakes, Belmont Park paddock, Oct.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4" y="148664"/>
            <a:ext cx="6583682" cy="6583682"/>
          </a:xfrm>
        </p:spPr>
      </p:pic>
    </p:spTree>
    <p:extLst>
      <p:ext uri="{BB962C8B-B14F-4D97-AF65-F5344CB8AC3E}">
        <p14:creationId xmlns:p14="http://schemas.microsoft.com/office/powerpoint/2010/main" val="9934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434" y="365125"/>
            <a:ext cx="6137366" cy="37279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Los Angeles forest, L.A. to Las Vegas, Nov. 1986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33554" cy="6918815"/>
          </a:xfrm>
        </p:spPr>
      </p:pic>
    </p:spTree>
    <p:extLst>
      <p:ext uri="{BB962C8B-B14F-4D97-AF65-F5344CB8AC3E}">
        <p14:creationId xmlns:p14="http://schemas.microsoft.com/office/powerpoint/2010/main" val="25245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180" y="5722982"/>
            <a:ext cx="7481067" cy="1100183"/>
          </a:xfrm>
        </p:spPr>
        <p:txBody>
          <a:bodyPr>
            <a:normAutofit fontScale="90000"/>
          </a:bodyPr>
          <a:lstStyle/>
          <a:p>
            <a:r>
              <a:rPr lang="en-US" dirty="0"/>
              <a:t>Turf club dining room – Miss Grillo Stakes, Oct.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0" y="191589"/>
            <a:ext cx="9585589" cy="5390605"/>
          </a:xfrm>
        </p:spPr>
      </p:pic>
    </p:spTree>
    <p:extLst>
      <p:ext uri="{BB962C8B-B14F-4D97-AF65-F5344CB8AC3E}">
        <p14:creationId xmlns:p14="http://schemas.microsoft.com/office/powerpoint/2010/main" val="13093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742" y="5897155"/>
            <a:ext cx="9940245" cy="960845"/>
          </a:xfrm>
        </p:spPr>
        <p:txBody>
          <a:bodyPr/>
          <a:lstStyle/>
          <a:p>
            <a:r>
              <a:rPr lang="en-US" dirty="0"/>
              <a:t>Fairchild Gardens, Miami Fl. Jan.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2" y="409303"/>
            <a:ext cx="9769093" cy="5495115"/>
          </a:xfrm>
        </p:spPr>
      </p:pic>
    </p:spTree>
    <p:extLst>
      <p:ext uri="{BB962C8B-B14F-4D97-AF65-F5344CB8AC3E}">
        <p14:creationId xmlns:p14="http://schemas.microsoft.com/office/powerpoint/2010/main" val="25991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08" y="5730240"/>
            <a:ext cx="9896702" cy="623147"/>
          </a:xfrm>
        </p:spPr>
        <p:txBody>
          <a:bodyPr>
            <a:normAutofit fontScale="90000"/>
          </a:bodyPr>
          <a:lstStyle/>
          <a:p>
            <a:r>
              <a:rPr lang="en-US" dirty="0"/>
              <a:t>Fairchild Gardens, Miami, Fl. Jan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7" y="539931"/>
            <a:ext cx="9227214" cy="5190309"/>
          </a:xfrm>
        </p:spPr>
      </p:pic>
      <p:sp>
        <p:nvSpPr>
          <p:cNvPr id="3" name="TextBox 2"/>
          <p:cNvSpPr txBox="1"/>
          <p:nvPr/>
        </p:nvSpPr>
        <p:spPr>
          <a:xfrm>
            <a:off x="482600" y="6273225"/>
            <a:ext cx="841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WE’LL REALLY MISS YOU TOM!!!</a:t>
            </a:r>
          </a:p>
        </p:txBody>
      </p:sp>
    </p:spTree>
    <p:extLst>
      <p:ext uri="{BB962C8B-B14F-4D97-AF65-F5344CB8AC3E}">
        <p14:creationId xmlns:p14="http://schemas.microsoft.com/office/powerpoint/2010/main" val="1814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434" y="365125"/>
            <a:ext cx="6137366" cy="3727904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Nasherrico</a:t>
            </a:r>
            <a:r>
              <a:rPr lang="en-US" dirty="0"/>
              <a:t> wins @ Aqueduct, N.Y. 12-27-1986. Tom “jumping Jacks” her to victory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195943"/>
            <a:ext cx="5052908" cy="6527090"/>
          </a:xfrm>
        </p:spPr>
      </p:pic>
    </p:spTree>
    <p:extLst>
      <p:ext uri="{BB962C8B-B14F-4D97-AF65-F5344CB8AC3E}">
        <p14:creationId xmlns:p14="http://schemas.microsoft.com/office/powerpoint/2010/main" val="33366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599" y="1871707"/>
            <a:ext cx="6058989" cy="12459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Allen &amp; </a:t>
            </a:r>
            <a:r>
              <a:rPr lang="en-US" dirty="0" err="1"/>
              <a:t>BethS</a:t>
            </a:r>
            <a:r>
              <a:rPr lang="en-US" dirty="0"/>
              <a:t>’ wedding, Florida, August 1987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9" y="191815"/>
            <a:ext cx="4793050" cy="6591627"/>
          </a:xfrm>
        </p:spPr>
      </p:pic>
    </p:spTree>
    <p:extLst>
      <p:ext uri="{BB962C8B-B14F-4D97-AF65-F5344CB8AC3E}">
        <p14:creationId xmlns:p14="http://schemas.microsoft.com/office/powerpoint/2010/main" val="20063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680" y="365125"/>
            <a:ext cx="6294120" cy="3292475"/>
          </a:xfrm>
        </p:spPr>
        <p:txBody>
          <a:bodyPr>
            <a:normAutofit/>
          </a:bodyPr>
          <a:lstStyle/>
          <a:p>
            <a:r>
              <a:rPr lang="en-US" dirty="0"/>
              <a:t>Outside Robb’s Fl. house, SW 15</a:t>
            </a:r>
            <a:r>
              <a:rPr lang="en-US" baseline="30000" dirty="0"/>
              <a:t>th</a:t>
            </a:r>
            <a:r>
              <a:rPr lang="en-US" dirty="0"/>
              <a:t> Ave., Aug. 1987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" y="207126"/>
            <a:ext cx="4641669" cy="6463497"/>
          </a:xfrm>
        </p:spPr>
      </p:pic>
    </p:spTree>
    <p:extLst>
      <p:ext uri="{BB962C8B-B14F-4D97-AF65-F5344CB8AC3E}">
        <p14:creationId xmlns:p14="http://schemas.microsoft.com/office/powerpoint/2010/main" val="25722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3811</TotalTime>
  <Words>533</Words>
  <Application>Microsoft Office PowerPoint</Application>
  <PresentationFormat>Widescreen</PresentationFormat>
  <Paragraphs>58</Paragraphs>
  <Slides>62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Century Gothic</vt:lpstr>
      <vt:lpstr>Wingdings 3</vt:lpstr>
      <vt:lpstr>Slice</vt:lpstr>
      <vt:lpstr>Tom &amp; family – Easter @ Moms’ house</vt:lpstr>
      <vt:lpstr>Tom, Robb, Allen &amp; The Mov.  Atlantic City, Sept. 1982</vt:lpstr>
      <vt:lpstr>Ft. Lauderdale, Fl. 1983. silly photos of tom at bedtime</vt:lpstr>
      <vt:lpstr>Atlantic City, June 1983</vt:lpstr>
      <vt:lpstr>Spring,1986 - Robb’s 1st Fl. home 904 Avocado Isle</vt:lpstr>
      <vt:lpstr>Los Angeles forest, L.A. to Las Vegas, Nov. 1986</vt:lpstr>
      <vt:lpstr>Nasherrico wins @ Aqueduct, N.Y. 12-27-1986. Tom “jumping Jacks” her to victory </vt:lpstr>
      <vt:lpstr>Allen &amp; BethS’ wedding, Florida, August 1987</vt:lpstr>
      <vt:lpstr>Outside Robb’s Fl. house, SW 15th Ave., Aug. 1987</vt:lpstr>
      <vt:lpstr>Lexington, Kentucky, Sept. 1989. Kenwood wins  TOBA Award</vt:lpstr>
      <vt:lpstr>Tom 1992</vt:lpstr>
      <vt:lpstr>Las Vegas – 1993, Tom &amp; Robb @Excalibur Hotel “The King”</vt:lpstr>
      <vt:lpstr>Gulfstream Park, Fl. March 1995</vt:lpstr>
      <vt:lpstr>  Prime Meridian wins Texas Turf Challenge, Lone Star Park, May 24, 1998</vt:lpstr>
      <vt:lpstr>Tom &amp; Diane’s Wedding October 9, 1999 foundry u.m. church Washington, d.c.</vt:lpstr>
      <vt:lpstr>Puerto Plata wins Golden Poppy Handicap. Berkeley, Ca. 12-9-2000.  Tom crouches to get in photo</vt:lpstr>
      <vt:lpstr>Ian Quinlan’s wedding - May, 2006, Vermont</vt:lpstr>
      <vt:lpstr>Skylands Park, N.J. – May 2006</vt:lpstr>
      <vt:lpstr>Skylands Park, N.J. – May 2006</vt:lpstr>
      <vt:lpstr>Skylands Park, N.J. – May 2006</vt:lpstr>
      <vt:lpstr>Grounds for Sculpture, Hamilton, NJ. – June 2007</vt:lpstr>
      <vt:lpstr>Grounds for Sculpture, Hamilton, NJ. – June 2007</vt:lpstr>
      <vt:lpstr>Grounds for sculpture – September 2007</vt:lpstr>
      <vt:lpstr>Grounds for sculpture September 2007</vt:lpstr>
      <vt:lpstr>Hallandale, FL – February 2008</vt:lpstr>
      <vt:lpstr>Washington D.C., April, 2008</vt:lpstr>
      <vt:lpstr>Monmouth Park, N.J. – July 2009</vt:lpstr>
      <vt:lpstr>Monmouth Park – July 2009</vt:lpstr>
      <vt:lpstr>Puerto Vallarta, Mexico – New Years 1/1/2010</vt:lpstr>
      <vt:lpstr>Puerto Vallarta, Mexico – New Years 1/1/2010</vt:lpstr>
      <vt:lpstr>Tom &amp; Diane,  Linville falls Circa 2010</vt:lpstr>
      <vt:lpstr>Tom &amp; Merriweather @ Wolly worm festival, banner elk, n.c.  circa 2010</vt:lpstr>
      <vt:lpstr>A night of dancing at Opa Greek Restaurant, Hollywood, Fl. March,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Monmouth Park, N.J Paddock, May 2010</vt:lpstr>
      <vt:lpstr>Memorial Day weekend 2010 – Liberty Park, New Jersey</vt:lpstr>
      <vt:lpstr>Memorial Day weekend 2010 -  NYC</vt:lpstr>
      <vt:lpstr>Memorial Day weekend 2010 - NYC</vt:lpstr>
      <vt:lpstr>Memorial Day weekend 2010 - NYC</vt:lpstr>
      <vt:lpstr>Memorial Day weekend 2010 - NYC</vt:lpstr>
      <vt:lpstr>Memorial Day weekend 2010 - NYC</vt:lpstr>
      <vt:lpstr>Memorial Day weekend 2010 - NYC</vt:lpstr>
      <vt:lpstr>Hermosillo in winner’s circle 2011 Hesse Handicap, Monmouth Park, N.J.</vt:lpstr>
      <vt:lpstr>Monmouth Park Parterre Box after Hermosillos’ win in 2011 Hesse Handicap </vt:lpstr>
      <vt:lpstr>Accepting Hermosillo’s award as 2011 New Jersey horse of the year</vt:lpstr>
      <vt:lpstr>Fuego Mi Amor 2 weeks old at Daydream Farm, March, 2012</vt:lpstr>
      <vt:lpstr>Limo outside Belmont Stakes, June 2012</vt:lpstr>
      <vt:lpstr>Belmont Stakes, N.Y., June 2012</vt:lpstr>
      <vt:lpstr>Haskell weekend July 2012,  in front of 705 Grand Ave., Asbury Park, N.J. </vt:lpstr>
      <vt:lpstr>Haskell weekend July 2012 – 705 Grand Ave.</vt:lpstr>
      <vt:lpstr>Haskell day @Monmouth Park, N.J. - July 2012</vt:lpstr>
      <vt:lpstr>Haskell day @ Monmouth July 2012  Great day - Oddly sour faces!</vt:lpstr>
      <vt:lpstr>Michael With Us  Calder Derby, Miami, Florida April 2013</vt:lpstr>
      <vt:lpstr>Winning tickets – Monmouth Park parterre box</vt:lpstr>
      <vt:lpstr>Titanium Jo   Miss Grillo Stakes, Belmont Park paddock, Oct. 2014</vt:lpstr>
      <vt:lpstr>Turf club dining room – Miss Grillo Stakes, Oct. 2014</vt:lpstr>
      <vt:lpstr>Fairchild Gardens, Miami Fl. Jan. 2015</vt:lpstr>
      <vt:lpstr>Fairchild Gardens, Miami, Fl. Jan 2015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Turf Challenge, Lone Star Park, May 24, 1998</dc:title>
  <dc:creator>Kenwood Companies</dc:creator>
  <cp:lastModifiedBy>Kenwood Companies</cp:lastModifiedBy>
  <cp:revision>57</cp:revision>
  <dcterms:created xsi:type="dcterms:W3CDTF">2017-08-08T19:41:59Z</dcterms:created>
  <dcterms:modified xsi:type="dcterms:W3CDTF">2017-08-14T03:18:43Z</dcterms:modified>
</cp:coreProperties>
</file>